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68" r:id="rId5"/>
    <p:sldId id="258" r:id="rId6"/>
    <p:sldId id="260" r:id="rId7"/>
    <p:sldId id="266" r:id="rId8"/>
    <p:sldId id="269" r:id="rId9"/>
    <p:sldId id="270" r:id="rId10"/>
    <p:sldId id="271" r:id="rId11"/>
    <p:sldId id="272" r:id="rId12"/>
    <p:sldId id="273" r:id="rId13"/>
    <p:sldId id="274" r:id="rId14"/>
    <p:sldId id="275" r:id="rId15"/>
    <p:sldId id="265" r:id="rId16"/>
    <p:sldId id="264" r:id="rId17"/>
    <p:sldId id="263"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1CB9E-6D7D-40B1-A78B-DE0AE1B8C23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116500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CB9E-6D7D-40B1-A78B-DE0AE1B8C23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3283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CB9E-6D7D-40B1-A78B-DE0AE1B8C23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224462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CB9E-6D7D-40B1-A78B-DE0AE1B8C23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169301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F1CB9E-6D7D-40B1-A78B-DE0AE1B8C23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37482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F1CB9E-6D7D-40B1-A78B-DE0AE1B8C23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181628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1CB9E-6D7D-40B1-A78B-DE0AE1B8C233}" type="datetimeFigureOut">
              <a:rPr lang="en-US" smtClean="0"/>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130531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1CB9E-6D7D-40B1-A78B-DE0AE1B8C233}"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349757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1CB9E-6D7D-40B1-A78B-DE0AE1B8C233}" type="datetimeFigureOut">
              <a:rPr lang="en-US" smtClean="0"/>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360226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F1CB9E-6D7D-40B1-A78B-DE0AE1B8C23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116527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F1CB9E-6D7D-40B1-A78B-DE0AE1B8C23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6778A-8D2D-43E2-BDAD-EFBCBD498935}" type="slidenum">
              <a:rPr lang="en-US" smtClean="0"/>
              <a:t>‹#›</a:t>
            </a:fld>
            <a:endParaRPr lang="en-US"/>
          </a:p>
        </p:txBody>
      </p:sp>
    </p:spTree>
    <p:extLst>
      <p:ext uri="{BB962C8B-B14F-4D97-AF65-F5344CB8AC3E}">
        <p14:creationId xmlns:p14="http://schemas.microsoft.com/office/powerpoint/2010/main" val="425995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1CB9E-6D7D-40B1-A78B-DE0AE1B8C233}" type="datetimeFigureOut">
              <a:rPr lang="en-US" smtClean="0"/>
              <a:t>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6778A-8D2D-43E2-BDAD-EFBCBD498935}" type="slidenum">
              <a:rPr lang="en-US" smtClean="0"/>
              <a:t>‹#›</a:t>
            </a:fld>
            <a:endParaRPr lang="en-US"/>
          </a:p>
        </p:txBody>
      </p:sp>
    </p:spTree>
    <p:extLst>
      <p:ext uri="{BB962C8B-B14F-4D97-AF65-F5344CB8AC3E}">
        <p14:creationId xmlns:p14="http://schemas.microsoft.com/office/powerpoint/2010/main" val="47892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651" y="566057"/>
            <a:ext cx="9596846" cy="5843860"/>
          </a:xfrm>
        </p:spPr>
        <p:txBody>
          <a:bodyPr>
            <a:noAutofit/>
          </a:bodyPr>
          <a:lstStyle/>
          <a:p>
            <a:r>
              <a:rPr lang="en-US" sz="3600" b="1" dirty="0"/>
              <a:t>Adapting Worksheets</a:t>
            </a:r>
            <a:r>
              <a:rPr lang="en-US" sz="3600" dirty="0"/>
              <a:t/>
            </a:r>
            <a:br>
              <a:rPr lang="en-US" sz="3600" dirty="0"/>
            </a:br>
            <a:r>
              <a:rPr lang="en-US" sz="3600" b="1" dirty="0"/>
              <a:t> </a:t>
            </a:r>
            <a:r>
              <a:rPr lang="en-US" sz="3600" dirty="0"/>
              <a:t/>
            </a:r>
            <a:br>
              <a:rPr lang="en-US" sz="3600" dirty="0"/>
            </a:br>
            <a:r>
              <a:rPr lang="en-US" sz="3600" b="1" dirty="0"/>
              <a:t>This </a:t>
            </a:r>
            <a:r>
              <a:rPr lang="en-US" sz="3600" b="1" dirty="0" smtClean="0"/>
              <a:t>contains </a:t>
            </a:r>
            <a:r>
              <a:rPr lang="en-US" sz="3600" b="1" dirty="0"/>
              <a:t>examples of common ways to adapt worksheets for students.</a:t>
            </a:r>
            <a:r>
              <a:rPr lang="en-US" sz="3600" dirty="0"/>
              <a:t/>
            </a:r>
            <a:br>
              <a:rPr lang="en-US" sz="3600" dirty="0"/>
            </a:br>
            <a:r>
              <a:rPr lang="en-US" sz="3600" b="1" dirty="0"/>
              <a:t> </a:t>
            </a:r>
            <a:r>
              <a:rPr lang="en-US" sz="3600" dirty="0"/>
              <a:t/>
            </a:r>
            <a:br>
              <a:rPr lang="en-US" sz="3600" dirty="0"/>
            </a:br>
            <a:r>
              <a:rPr lang="en-US" sz="3600" b="1" dirty="0"/>
              <a:t>These examples can be used across grade levels.</a:t>
            </a:r>
            <a:r>
              <a:rPr lang="en-US" sz="3600" dirty="0"/>
              <a:t/>
            </a:r>
            <a:br>
              <a:rPr lang="en-US" sz="3600" dirty="0"/>
            </a:br>
            <a:r>
              <a:rPr lang="en-US" sz="3600" b="1" dirty="0"/>
              <a:t> </a:t>
            </a:r>
            <a:r>
              <a:rPr lang="en-US" sz="3600" dirty="0"/>
              <a:t/>
            </a:r>
            <a:br>
              <a:rPr lang="en-US" sz="3600" dirty="0"/>
            </a:br>
            <a:r>
              <a:rPr lang="en-US" sz="3600" b="1" dirty="0"/>
              <a:t>These worksheets can help you generate ideas that will help provide access for your students, decrease unnecessary demands, and help with behaviors.</a:t>
            </a:r>
            <a:r>
              <a:rPr lang="en-US" sz="2000" dirty="0"/>
              <a:t/>
            </a:r>
            <a:br>
              <a:rPr lang="en-US" sz="2000" dirty="0"/>
            </a:br>
            <a:endParaRPr lang="en-US" sz="2000" dirty="0"/>
          </a:p>
        </p:txBody>
      </p:sp>
    </p:spTree>
    <p:extLst>
      <p:ext uri="{BB962C8B-B14F-4D97-AF65-F5344CB8AC3E}">
        <p14:creationId xmlns:p14="http://schemas.microsoft.com/office/powerpoint/2010/main" val="412375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027" y="1297577"/>
            <a:ext cx="4411663"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79268" y="0"/>
            <a:ext cx="10497389" cy="2595154"/>
          </a:xfrm>
        </p:spPr>
        <p:txBody>
          <a:bodyPr>
            <a:normAutofit fontScale="90000"/>
          </a:bodyPr>
          <a:lstStyle/>
          <a:p>
            <a:r>
              <a:rPr lang="en-US" b="1" dirty="0"/>
              <a:t> </a:t>
            </a:r>
            <a:r>
              <a:rPr lang="en-US" sz="4000" b="1" dirty="0"/>
              <a:t>This is a special handwriting paper with visual cues for starting and stopping. Good for beginning writers.</a:t>
            </a:r>
            <a:r>
              <a:rPr lang="en-US" dirty="0"/>
              <a:t/>
            </a:r>
            <a:br>
              <a:rPr lang="en-US" dirty="0"/>
            </a:br>
            <a:r>
              <a:rPr lang="en-US" dirty="0"/>
              <a:t/>
            </a:r>
            <a:br>
              <a:rPr lang="en-US" dirty="0"/>
            </a:b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422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nt out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3463" y="1899920"/>
            <a:ext cx="4878342" cy="49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88571" y="383177"/>
            <a:ext cx="9379132" cy="1200329"/>
          </a:xfrm>
          <a:prstGeom prst="rect">
            <a:avLst/>
          </a:prstGeom>
          <a:noFill/>
        </p:spPr>
        <p:txBody>
          <a:bodyPr wrap="square" rtlCol="0">
            <a:spAutoFit/>
          </a:bodyPr>
          <a:lstStyle/>
          <a:p>
            <a:pPr algn="ctr"/>
            <a:r>
              <a:rPr lang="en-US" sz="2400" b="1">
                <a:latin typeface="Verdana" panose="020B0604030504040204" pitchFamily="34" charset="0"/>
                <a:ea typeface="Verdana" panose="020B0604030504040204" pitchFamily="34" charset="0"/>
              </a:rPr>
              <a:t>Sample worksheet</a:t>
            </a:r>
            <a:endParaRPr lang="en-US" sz="2400">
              <a:latin typeface="Verdana" panose="020B0604030504040204" pitchFamily="34" charset="0"/>
              <a:ea typeface="Verdana" panose="020B0604030504040204" pitchFamily="34" charset="0"/>
            </a:endParaRPr>
          </a:p>
          <a:p>
            <a:pPr algn="ctr"/>
            <a:r>
              <a:rPr lang="en-US" sz="2400" b="1">
                <a:latin typeface="Verdana" panose="020B0604030504040204" pitchFamily="34" charset="0"/>
                <a:ea typeface="Verdana" panose="020B0604030504040204" pitchFamily="34" charset="0"/>
              </a:rPr>
              <a:t>The font is the non-traditional (D’Nealian) with dots to cue where to start.</a:t>
            </a:r>
            <a:endParaRPr lang="en-US" sz="2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485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W samp"/>
          <p:cNvPicPr>
            <a:picLocks noChangeAspect="1" noChangeArrowheads="1"/>
          </p:cNvPicPr>
          <p:nvPr/>
        </p:nvPicPr>
        <p:blipFill>
          <a:blip r:embed="rId2" cstate="print">
            <a:extLst>
              <a:ext uri="{28A0092B-C50C-407E-A947-70E740481C1C}">
                <a14:useLocalDpi xmlns:a14="http://schemas.microsoft.com/office/drawing/2010/main" val="0"/>
              </a:ext>
            </a:extLst>
          </a:blip>
          <a:srcRect r="23810" b="14740"/>
          <a:stretch>
            <a:fillRect/>
          </a:stretch>
        </p:blipFill>
        <p:spPr bwMode="auto">
          <a:xfrm>
            <a:off x="3810408" y="1235075"/>
            <a:ext cx="36576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6389" y="156754"/>
            <a:ext cx="11295017" cy="523220"/>
          </a:xfrm>
          <a:prstGeom prst="rect">
            <a:avLst/>
          </a:prstGeom>
          <a:noFill/>
        </p:spPr>
        <p:txBody>
          <a:bodyPr wrap="square" rtlCol="0">
            <a:spAutoFit/>
          </a:bodyPr>
          <a:lstStyle/>
          <a:p>
            <a:pPr algn="ctr"/>
            <a:r>
              <a:rPr lang="en-US" sz="2800" b="1">
                <a:latin typeface="Verdana" panose="020B0604030504040204" pitchFamily="34" charset="0"/>
                <a:ea typeface="Verdana" panose="020B0604030504040204" pitchFamily="34" charset="0"/>
              </a:rPr>
              <a:t>Sample of Configuration</a:t>
            </a:r>
            <a:endParaRPr lang="en-US" sz="2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360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art s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565" y="1558835"/>
            <a:ext cx="4271449" cy="58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53737" y="174171"/>
            <a:ext cx="10328366" cy="461665"/>
          </a:xfrm>
          <a:prstGeom prst="rect">
            <a:avLst/>
          </a:prstGeom>
          <a:noFill/>
        </p:spPr>
        <p:txBody>
          <a:bodyPr wrap="square" rtlCol="0">
            <a:spAutoFit/>
          </a:bodyPr>
          <a:lstStyle/>
          <a:p>
            <a:pPr algn="ctr"/>
            <a:r>
              <a:rPr lang="en-US" sz="2400" b="1">
                <a:latin typeface="Verdana" panose="020B0604030504040204" pitchFamily="34" charset="0"/>
                <a:ea typeface="Verdana" panose="020B0604030504040204" pitchFamily="34" charset="0"/>
              </a:rPr>
              <a:t>Using color cues to start and stop.</a:t>
            </a:r>
            <a:endParaRPr lang="en-US" sz="2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7419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i lite tape"/>
          <p:cNvPicPr>
            <a:picLocks noChangeAspect="1" noChangeArrowheads="1"/>
          </p:cNvPicPr>
          <p:nvPr/>
        </p:nvPicPr>
        <p:blipFill>
          <a:blip r:embed="rId2" cstate="print">
            <a:extLst>
              <a:ext uri="{28A0092B-C50C-407E-A947-70E740481C1C}">
                <a14:useLocalDpi xmlns:a14="http://schemas.microsoft.com/office/drawing/2010/main" val="0"/>
              </a:ext>
            </a:extLst>
          </a:blip>
          <a:srcRect r="-845" b="14615"/>
          <a:stretch>
            <a:fillRect/>
          </a:stretch>
        </p:blipFill>
        <p:spPr bwMode="auto">
          <a:xfrm>
            <a:off x="3718562" y="1579510"/>
            <a:ext cx="4537846" cy="527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 y="165463"/>
            <a:ext cx="11129554" cy="1200329"/>
          </a:xfrm>
          <a:prstGeom prst="rect">
            <a:avLst/>
          </a:prstGeom>
          <a:noFill/>
        </p:spPr>
        <p:txBody>
          <a:bodyPr wrap="square" rtlCol="0">
            <a:spAutoFit/>
          </a:bodyPr>
          <a:lstStyle/>
          <a:p>
            <a:pPr algn="ctr"/>
            <a:r>
              <a:rPr lang="en-US" sz="2400" b="1">
                <a:latin typeface="Verdana" panose="020B0604030504040204" pitchFamily="34" charset="0"/>
                <a:ea typeface="Verdana" panose="020B0604030504040204" pitchFamily="34" charset="0"/>
              </a:rPr>
              <a:t>Highlight tape can be used on worksheets and in textbooks. The tape brings attention to the words and is easily removed from the paper without tearing the page.</a:t>
            </a:r>
            <a:endParaRPr lang="en-US" sz="2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0048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381000"/>
            <a:ext cx="8229600" cy="990600"/>
          </a:xfrm>
        </p:spPr>
        <p:txBody>
          <a:bodyPr>
            <a:normAutofit/>
          </a:bodyPr>
          <a:lstStyle/>
          <a:p>
            <a:pPr algn="ctr"/>
            <a:r>
              <a:rPr lang="en-US" sz="3600" dirty="0">
                <a:latin typeface="Arial Rounded MT Bold" pitchFamily="34" charset="0"/>
              </a:rPr>
              <a:t>Using stickers for answers</a:t>
            </a:r>
          </a:p>
        </p:txBody>
      </p:sp>
      <p:pic>
        <p:nvPicPr>
          <p:cNvPr id="4" name="Content Placeholder 3" descr="math stickers.jpg"/>
          <p:cNvPicPr>
            <a:picLocks noGrp="1" noChangeAspect="1"/>
          </p:cNvPicPr>
          <p:nvPr>
            <p:ph idx="1"/>
          </p:nvPr>
        </p:nvPicPr>
        <p:blipFill>
          <a:blip r:embed="rId2" cstate="print"/>
          <a:stretch>
            <a:fillRect/>
          </a:stretch>
        </p:blipFill>
        <p:spPr>
          <a:xfrm>
            <a:off x="4267200" y="1524000"/>
            <a:ext cx="3657600" cy="5027766"/>
          </a:xfrm>
        </p:spPr>
      </p:pic>
    </p:spTree>
    <p:extLst>
      <p:ext uri="{BB962C8B-B14F-4D97-AF65-F5344CB8AC3E}">
        <p14:creationId xmlns:p14="http://schemas.microsoft.com/office/powerpoint/2010/main" val="204400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2.JPG"/>
          <p:cNvPicPr>
            <a:picLocks noChangeAspect="1"/>
          </p:cNvPicPr>
          <p:nvPr/>
        </p:nvPicPr>
        <p:blipFill>
          <a:blip r:embed="rId2" cstate="print"/>
          <a:stretch>
            <a:fillRect/>
          </a:stretch>
        </p:blipFill>
        <p:spPr>
          <a:xfrm>
            <a:off x="3733800" y="1905001"/>
            <a:ext cx="4343400" cy="4479131"/>
          </a:xfrm>
          <a:prstGeom prst="rect">
            <a:avLst/>
          </a:prstGeom>
        </p:spPr>
      </p:pic>
      <p:sp>
        <p:nvSpPr>
          <p:cNvPr id="4" name="TextBox 3"/>
          <p:cNvSpPr txBox="1"/>
          <p:nvPr/>
        </p:nvSpPr>
        <p:spPr>
          <a:xfrm>
            <a:off x="2819400" y="990601"/>
            <a:ext cx="6080126" cy="646331"/>
          </a:xfrm>
          <a:prstGeom prst="rect">
            <a:avLst/>
          </a:prstGeom>
          <a:noFill/>
        </p:spPr>
        <p:txBody>
          <a:bodyPr wrap="none" rtlCol="0">
            <a:spAutoFit/>
          </a:bodyPr>
          <a:lstStyle/>
          <a:p>
            <a:r>
              <a:rPr lang="en-US" sz="3600" dirty="0">
                <a:latin typeface="Arial Rounded MT Bold" pitchFamily="34" charset="0"/>
              </a:rPr>
              <a:t>Presentation of worksheet</a:t>
            </a:r>
          </a:p>
        </p:txBody>
      </p:sp>
    </p:spTree>
    <p:extLst>
      <p:ext uri="{BB962C8B-B14F-4D97-AF65-F5344CB8AC3E}">
        <p14:creationId xmlns:p14="http://schemas.microsoft.com/office/powerpoint/2010/main" val="4255218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h cues.JPG"/>
          <p:cNvPicPr>
            <a:picLocks noGrp="1" noChangeAspect="1"/>
          </p:cNvPicPr>
          <p:nvPr>
            <p:ph idx="1"/>
          </p:nvPr>
        </p:nvPicPr>
        <p:blipFill>
          <a:blip r:embed="rId3" cstate="print"/>
          <a:stretch>
            <a:fillRect/>
          </a:stretch>
        </p:blipFill>
        <p:spPr>
          <a:xfrm>
            <a:off x="1752600" y="838200"/>
            <a:ext cx="3715901" cy="5334000"/>
          </a:xfrm>
        </p:spPr>
      </p:pic>
      <p:graphicFrame>
        <p:nvGraphicFramePr>
          <p:cNvPr id="88065" name="Object 1"/>
          <p:cNvGraphicFramePr>
            <a:graphicFrameLocks noChangeAspect="1"/>
          </p:cNvGraphicFramePr>
          <p:nvPr/>
        </p:nvGraphicFramePr>
        <p:xfrm>
          <a:off x="5715000" y="381000"/>
          <a:ext cx="4705350" cy="6248400"/>
        </p:xfrm>
        <a:graphic>
          <a:graphicData uri="http://schemas.openxmlformats.org/presentationml/2006/ole">
            <mc:AlternateContent xmlns:mc="http://schemas.openxmlformats.org/markup-compatibility/2006">
              <mc:Choice xmlns:v="urn:schemas-microsoft-com:vml" Requires="v">
                <p:oleObj spid="_x0000_s2052" name="PaperPort Document" r:id="rId4" imgW="3447288" imgH="4578096" progId="">
                  <p:embed/>
                </p:oleObj>
              </mc:Choice>
              <mc:Fallback>
                <p:oleObj name="PaperPort Document" r:id="rId4" imgW="3447288" imgH="4578096" progId="">
                  <p:embed/>
                  <p:pic>
                    <p:nvPicPr>
                      <p:cNvPr id="8806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1000"/>
                        <a:ext cx="47053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32651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04088"/>
            <a:ext cx="8229600" cy="591312"/>
          </a:xfrm>
        </p:spPr>
        <p:txBody>
          <a:bodyPr>
            <a:noAutofit/>
          </a:bodyPr>
          <a:lstStyle/>
          <a:p>
            <a:pPr algn="ctr"/>
            <a:r>
              <a:rPr lang="en-US" sz="3600" dirty="0" smtClean="0">
                <a:latin typeface="Arial Rounded MT Bold" pitchFamily="34" charset="0"/>
              </a:rPr>
              <a:t>Low </a:t>
            </a:r>
            <a:r>
              <a:rPr lang="en-US" sz="3600" dirty="0">
                <a:latin typeface="Arial Rounded MT Bold" pitchFamily="34" charset="0"/>
              </a:rPr>
              <a:t>Tech Math Solutions</a:t>
            </a:r>
          </a:p>
        </p:txBody>
      </p:sp>
      <p:pic>
        <p:nvPicPr>
          <p:cNvPr id="4" name="Content Placeholder 3" descr="math sideway.jpg"/>
          <p:cNvPicPr>
            <a:picLocks noGrp="1"/>
          </p:cNvPicPr>
          <p:nvPr>
            <p:ph idx="1"/>
          </p:nvPr>
        </p:nvPicPr>
        <p:blipFill>
          <a:blip r:embed="rId2" cstate="print"/>
          <a:srcRect l="11768" r="15818" b="11364"/>
          <a:stretch>
            <a:fillRect/>
          </a:stretch>
        </p:blipFill>
        <p:spPr>
          <a:xfrm>
            <a:off x="5867400" y="1932174"/>
            <a:ext cx="4571968" cy="4011426"/>
          </a:xfrm>
          <a:prstGeom prst="rect">
            <a:avLst/>
          </a:prstGeom>
          <a:ln>
            <a:noFill/>
          </a:ln>
          <a:effectLst>
            <a:outerShdw blurRad="292100" dist="139700" dir="2700000" algn="tl" rotWithShape="0">
              <a:srgbClr val="333333">
                <a:alpha val="65000"/>
              </a:srgbClr>
            </a:outerShdw>
          </a:effectLst>
        </p:spPr>
      </p:pic>
      <p:pic>
        <p:nvPicPr>
          <p:cNvPr id="5" name="Picture 4" descr="math boxes"/>
          <p:cNvPicPr/>
          <p:nvPr/>
        </p:nvPicPr>
        <p:blipFill>
          <a:blip r:embed="rId3" cstate="print"/>
          <a:srcRect/>
          <a:stretch>
            <a:fillRect/>
          </a:stretch>
        </p:blipFill>
        <p:spPr bwMode="auto">
          <a:xfrm>
            <a:off x="1650274" y="2057400"/>
            <a:ext cx="34290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72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 cue wksh.jpg"/>
          <p:cNvPicPr>
            <a:picLocks noChangeAspect="1"/>
          </p:cNvPicPr>
          <p:nvPr/>
        </p:nvPicPr>
        <p:blipFill>
          <a:blip r:embed="rId2" cstate="print"/>
          <a:srcRect l="5707" r="7234" b="31111"/>
          <a:stretch>
            <a:fillRect/>
          </a:stretch>
        </p:blipFill>
        <p:spPr>
          <a:xfrm>
            <a:off x="3222171" y="261257"/>
            <a:ext cx="7106195" cy="6139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61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ghlight answer"/>
          <p:cNvPicPr>
            <a:picLocks noChangeAspect="1" noChangeArrowheads="1"/>
          </p:cNvPicPr>
          <p:nvPr/>
        </p:nvPicPr>
        <p:blipFill>
          <a:blip r:embed="rId2" cstate="print"/>
          <a:srcRect/>
          <a:stretch>
            <a:fillRect/>
          </a:stretch>
        </p:blipFill>
        <p:spPr bwMode="auto">
          <a:xfrm>
            <a:off x="2329544" y="409303"/>
            <a:ext cx="5377542" cy="6200503"/>
          </a:xfrm>
          <a:prstGeom prst="rect">
            <a:avLst/>
          </a:prstGeom>
          <a:noFill/>
        </p:spPr>
      </p:pic>
    </p:spTree>
    <p:extLst>
      <p:ext uri="{BB962C8B-B14F-4D97-AF65-F5344CB8AC3E}">
        <p14:creationId xmlns:p14="http://schemas.microsoft.com/office/powerpoint/2010/main" val="168822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olor boxes math"/>
          <p:cNvPicPr>
            <a:picLocks noChangeAspect="1" noChangeArrowheads="1"/>
          </p:cNvPicPr>
          <p:nvPr/>
        </p:nvPicPr>
        <p:blipFill>
          <a:blip r:embed="rId2" cstate="print"/>
          <a:srcRect r="3911" b="-418"/>
          <a:stretch>
            <a:fillRect/>
          </a:stretch>
        </p:blipFill>
        <p:spPr bwMode="auto">
          <a:xfrm>
            <a:off x="3056709" y="148047"/>
            <a:ext cx="6738256" cy="6487884"/>
          </a:xfrm>
          <a:prstGeom prst="rect">
            <a:avLst/>
          </a:prstGeom>
          <a:noFill/>
        </p:spPr>
      </p:pic>
    </p:spTree>
    <p:extLst>
      <p:ext uri="{BB962C8B-B14F-4D97-AF65-F5344CB8AC3E}">
        <p14:creationId xmlns:p14="http://schemas.microsoft.com/office/powerpoint/2010/main" val="102705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762000"/>
          </a:xfrm>
        </p:spPr>
        <p:txBody>
          <a:bodyPr>
            <a:normAutofit/>
          </a:bodyPr>
          <a:lstStyle/>
          <a:p>
            <a:pPr algn="ctr"/>
            <a:r>
              <a:rPr lang="en-US" sz="3600" dirty="0">
                <a:latin typeface="Arial Rounded MT Bold" pitchFamily="34" charset="0"/>
              </a:rPr>
              <a:t>Modified Worksheets</a:t>
            </a:r>
          </a:p>
        </p:txBody>
      </p:sp>
      <p:pic>
        <p:nvPicPr>
          <p:cNvPr id="7" name="Picture 2" descr="word bank"/>
          <p:cNvPicPr>
            <a:picLocks noGrp="1" noChangeAspect="1" noChangeArrowheads="1"/>
          </p:cNvPicPr>
          <p:nvPr>
            <p:ph idx="1"/>
          </p:nvPr>
        </p:nvPicPr>
        <p:blipFill>
          <a:blip r:embed="rId2" cstate="print"/>
          <a:srcRect l="1414" r="6694" b="2785"/>
          <a:stretch>
            <a:fillRect/>
          </a:stretch>
        </p:blipFill>
        <p:spPr bwMode="auto">
          <a:xfrm>
            <a:off x="2057400" y="1371600"/>
            <a:ext cx="403860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61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dg sign in"/>
          <p:cNvPicPr>
            <a:picLocks noChangeAspect="1" noChangeArrowheads="1"/>
          </p:cNvPicPr>
          <p:nvPr/>
        </p:nvPicPr>
        <p:blipFill>
          <a:blip r:embed="rId2" cstate="print"/>
          <a:srcRect/>
          <a:stretch>
            <a:fillRect/>
          </a:stretch>
        </p:blipFill>
        <p:spPr bwMode="auto">
          <a:xfrm>
            <a:off x="513806" y="1008017"/>
            <a:ext cx="4039788" cy="4962525"/>
          </a:xfrm>
          <a:prstGeom prst="rect">
            <a:avLst/>
          </a:prstGeom>
          <a:noFill/>
        </p:spPr>
      </p:pic>
      <p:pic>
        <p:nvPicPr>
          <p:cNvPr id="3" name="Picture 5" descr="Kdg color cues"/>
          <p:cNvPicPr>
            <a:picLocks noChangeAspect="1" noChangeArrowheads="1"/>
          </p:cNvPicPr>
          <p:nvPr/>
        </p:nvPicPr>
        <p:blipFill>
          <a:blip r:embed="rId3" cstate="print"/>
          <a:srcRect/>
          <a:stretch>
            <a:fillRect/>
          </a:stretch>
        </p:blipFill>
        <p:spPr bwMode="auto">
          <a:xfrm>
            <a:off x="6294120" y="1008017"/>
            <a:ext cx="4114800" cy="4981575"/>
          </a:xfrm>
          <a:prstGeom prst="rect">
            <a:avLst/>
          </a:prstGeom>
          <a:noFill/>
        </p:spPr>
      </p:pic>
    </p:spTree>
    <p:extLst>
      <p:ext uri="{BB962C8B-B14F-4D97-AF65-F5344CB8AC3E}">
        <p14:creationId xmlns:p14="http://schemas.microsoft.com/office/powerpoint/2010/main" val="14038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667512"/>
          </a:xfrm>
        </p:spPr>
        <p:txBody>
          <a:bodyPr>
            <a:normAutofit/>
          </a:bodyPr>
          <a:lstStyle/>
          <a:p>
            <a:pPr algn="ctr"/>
            <a:r>
              <a:rPr lang="en-US" sz="3600" dirty="0">
                <a:latin typeface="Arial Rounded MT Bold" pitchFamily="34" charset="0"/>
              </a:rPr>
              <a:t>Specialty Paper</a:t>
            </a:r>
          </a:p>
        </p:txBody>
      </p:sp>
      <p:pic>
        <p:nvPicPr>
          <p:cNvPr id="4" name="Content Placeholder 3" descr="HPIM0721"/>
          <p:cNvPicPr>
            <a:picLocks noGrp="1"/>
          </p:cNvPicPr>
          <p:nvPr>
            <p:ph idx="1"/>
          </p:nvPr>
        </p:nvPicPr>
        <p:blipFill>
          <a:blip r:embed="rId2" cstate="print"/>
          <a:srcRect/>
          <a:stretch>
            <a:fillRect/>
          </a:stretch>
        </p:blipFill>
        <p:spPr bwMode="auto">
          <a:xfrm>
            <a:off x="3505200" y="1752600"/>
            <a:ext cx="5486400" cy="4343400"/>
          </a:xfrm>
          <a:prstGeom prst="rect">
            <a:avLst/>
          </a:prstGeom>
          <a:noFill/>
        </p:spPr>
      </p:pic>
    </p:spTree>
    <p:extLst>
      <p:ext uri="{BB962C8B-B14F-4D97-AF65-F5344CB8AC3E}">
        <p14:creationId xmlns:p14="http://schemas.microsoft.com/office/powerpoint/2010/main" val="14734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2700" b="1" dirty="0">
                <a:latin typeface="Verdana" panose="020B0604030504040204" pitchFamily="34" charset="0"/>
                <a:ea typeface="Verdana" panose="020B0604030504040204" pitchFamily="34" charset="0"/>
                <a:cs typeface="Arial" panose="020B0604020202020204" pitchFamily="34" charset="0"/>
              </a:rPr>
              <a:t>This specialty paper has the bold color cueing the student.</a:t>
            </a:r>
            <a:r>
              <a:rPr kumimoji="0" lang="en-US" altLang="en-US" sz="1400" b="0" i="0" u="none" strike="noStrike" cap="none" normalizeH="0" baseline="0" dirty="0" smtClean="0">
                <a:ln>
                  <a:noFill/>
                </a:ln>
                <a:solidFill>
                  <a:schemeClr val="tx1"/>
                </a:solidFill>
                <a:effectLst/>
              </a:rPr>
              <a:t/>
            </a:r>
            <a:br>
              <a:rPr kumimoji="0" lang="en-US" altLang="en-US" sz="1400" b="0" i="0" u="none" strike="noStrike" cap="none" normalizeH="0" baseline="0" dirty="0" smtClean="0">
                <a:ln>
                  <a:noFill/>
                </a:ln>
                <a:solidFill>
                  <a:schemeClr val="tx1"/>
                </a:solidFill>
                <a:effectLst/>
              </a:rPr>
            </a:br>
            <a:endParaRPr lang="en-US" dirty="0"/>
          </a:p>
        </p:txBody>
      </p:sp>
      <p:sp>
        <p:nvSpPr>
          <p:cNvPr id="3" name="Content Placeholder 2"/>
          <p:cNvSpPr>
            <a:spLocks noGrp="1"/>
          </p:cNvSpPr>
          <p:nvPr>
            <p:ph idx="1"/>
          </p:nvPr>
        </p:nvSpPr>
        <p:spPr>
          <a:xfrm>
            <a:off x="838200" y="1182176"/>
            <a:ext cx="10515600" cy="5532133"/>
          </a:xfrm>
        </p:spPr>
        <p:txBody>
          <a:bodyPr/>
          <a:lstStyle/>
          <a:p>
            <a:endParaRPr lang="en-US"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526" y="1182176"/>
            <a:ext cx="4197531" cy="553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This paper has a raised line to cue the student with a tactile border.</a:t>
            </a:r>
            <a:endParaRPr lang="en-US" dirty="0"/>
          </a:p>
        </p:txBody>
      </p:sp>
      <p:sp>
        <p:nvSpPr>
          <p:cNvPr id="5" name="TextBox 4"/>
          <p:cNvSpPr txBox="1"/>
          <p:nvPr/>
        </p:nvSpPr>
        <p:spPr>
          <a:xfrm>
            <a:off x="9072282" y="6481481"/>
            <a:ext cx="6562421" cy="2362073"/>
          </a:xfrm>
          <a:prstGeom prst="rect">
            <a:avLst/>
          </a:prstGeom>
          <a:noFill/>
        </p:spPr>
        <p:txBody>
          <a:bodyPr wrap="square" rtlCol="0">
            <a:spAutoFit/>
          </a:bodyPr>
          <a:lstStyle/>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107" y="1690688"/>
            <a:ext cx="3738282" cy="489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56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181</Words>
  <Application>Microsoft Office PowerPoint</Application>
  <PresentationFormat>Widescreen</PresentationFormat>
  <Paragraphs>14</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Rounded MT Bold</vt:lpstr>
      <vt:lpstr>Calibri</vt:lpstr>
      <vt:lpstr>Calibri Light</vt:lpstr>
      <vt:lpstr>Verdana</vt:lpstr>
      <vt:lpstr>Office Theme</vt:lpstr>
      <vt:lpstr>PaperPort Document</vt:lpstr>
      <vt:lpstr>Adapting Worksheets   This contains examples of common ways to adapt worksheets for students.   These examples can be used across grade levels.   These worksheets can help you generate ideas that will help provide access for your students, decrease unnecessary demands, and help with behaviors. </vt:lpstr>
      <vt:lpstr>PowerPoint Presentation</vt:lpstr>
      <vt:lpstr>PowerPoint Presentation</vt:lpstr>
      <vt:lpstr>PowerPoint Presentation</vt:lpstr>
      <vt:lpstr>Modified Worksheets</vt:lpstr>
      <vt:lpstr>PowerPoint Presentation</vt:lpstr>
      <vt:lpstr>Specialty Paper</vt:lpstr>
      <vt:lpstr>This specialty paper has the bold color cueing the student. </vt:lpstr>
      <vt:lpstr>This paper has a raised line to cue the student with a tactile border.</vt:lpstr>
      <vt:lpstr> This is a special handwriting paper with visual cues for starting and stopping. Good for beginning writers.  </vt:lpstr>
      <vt:lpstr>PowerPoint Presentation</vt:lpstr>
      <vt:lpstr>PowerPoint Presentation</vt:lpstr>
      <vt:lpstr>PowerPoint Presentation</vt:lpstr>
      <vt:lpstr>PowerPoint Presentation</vt:lpstr>
      <vt:lpstr>Using stickers for answers</vt:lpstr>
      <vt:lpstr>PowerPoint Presentation</vt:lpstr>
      <vt:lpstr>PowerPoint Presentation</vt:lpstr>
      <vt:lpstr>Low Tech Math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Worksheets   This contains examples of common ways to adapt worksheets for students.   These examples can be used across grade levels.   These worksheets can help you generate ideas that will help provide access for your students, decrease unnecessary demands, and help with behaviors.</dc:title>
  <dc:creator>Barbara</dc:creator>
  <cp:lastModifiedBy>Barbara</cp:lastModifiedBy>
  <cp:revision>6</cp:revision>
  <dcterms:created xsi:type="dcterms:W3CDTF">2020-02-02T17:31:40Z</dcterms:created>
  <dcterms:modified xsi:type="dcterms:W3CDTF">2020-02-02T18:08:48Z</dcterms:modified>
</cp:coreProperties>
</file>